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80" r:id="rId13"/>
    <p:sldId id="277" r:id="rId14"/>
    <p:sldId id="278" r:id="rId15"/>
    <p:sldId id="279" r:id="rId16"/>
    <p:sldId id="282" r:id="rId17"/>
    <p:sldId id="267" r:id="rId18"/>
    <p:sldId id="281" r:id="rId19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1" autoAdjust="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64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414677A-8767-4473-BA9A-8D8C2A067E29}" type="datetime1">
              <a:rPr lang="pt-BR" smtClean="0"/>
              <a:t>07/09/2022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jpg>
</file>

<file path=ppt/media/image12.webp>
</file>

<file path=ppt/media/image13.jpg>
</file>

<file path=ppt/media/image14.jpeg>
</file>

<file path=ppt/media/image15.jfif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f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E33BF-9E27-4B38-BB64-B69448889533}" type="datetime1">
              <a:rPr lang="pt-BR" smtClean="0"/>
              <a:pPr/>
              <a:t>07/09/2022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9919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2286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39830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9011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5788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5814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3426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7321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82132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7480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0362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1933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F68152-ECAF-4170-91CE-695FBFF661E6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B1131D-C111-4D5F-904B-E5869109CC64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2ABCEA-41E7-49DD-9116-CA74C204D00C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215E3-F3FD-4DDA-B2E5-29FD5BDACD78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9" name="Caixa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"</a:t>
            </a:r>
          </a:p>
        </p:txBody>
      </p:sp>
      <p:sp>
        <p:nvSpPr>
          <p:cNvPr id="13" name="Caixa de texto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8AF102-DD3E-499F-ACBE-49D23FCD282F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cxnSp>
        <p:nvCxnSpPr>
          <p:cNvPr id="17" name="Conector Re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CCDF6F-CFF5-4F2B-AF35-FFE3245AEC09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9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2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0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1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cxnSp>
        <p:nvCxnSpPr>
          <p:cNvPr id="17" name="Conector Re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A7EAC-C3B6-401A-A2BC-342EF304F356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34342B-B3AF-4EA1-96C5-991A832E9E9D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F91487-B891-42F9-A091-FF7306312465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C0079F-F013-4A75-8E7C-6957D046C79F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DEA0B3-7D84-4C08-9740-443BB1242D75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FFD0DF-73C3-4111-8620-442DD1F19F7E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4EFE7F-60B5-4561-9CF6-1772685D059E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3D6C2E-3497-4DCD-888D-6F85FB9BC89B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030D9D-E64C-497D-8F98-CB0CE73BECBA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7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DBD503-859B-4166-A303-FE138754BB67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C4E6A2-4DA9-4B7B-BAD9-52D978E713F3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E3F8429B-578B-4071-9B9E-BBE1DF66D77F}" type="datetime1">
              <a:rPr lang="pt-BR" noProof="0" smtClean="0"/>
              <a:t>07/09/2022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fif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web.archive.org/web/20151128004108/http:/www.objectmentor.com/resources/articles/lsp.pdf" TargetMode="External"/><Relationship Id="rId3" Type="http://schemas.openxmlformats.org/officeDocument/2006/relationships/image" Target="../media/image1.jpeg"/><Relationship Id="rId7" Type="http://schemas.openxmlformats.org/officeDocument/2006/relationships/hyperlink" Target="https://refactoring.guru/pt-br/didp/principles/solid-principles/lsp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lanetgeek.ch/2014/11/18/clean-code-cheat-sheet-v-2-4/" TargetMode="External"/><Relationship Id="rId5" Type="http://schemas.openxmlformats.org/officeDocument/2006/relationships/hyperlink" Target="https://naildrivin5.com/blog/2019/11/11/solid-is-not-solid-rexamining-the-single-responsibility-principle.html" TargetMode="External"/><Relationship Id="rId10" Type="http://schemas.openxmlformats.org/officeDocument/2006/relationships/hyperlink" Target="https://springframework.guru/principles-of-object-oriented-design/liskov-substitution-principle/" TargetMode="External"/><Relationship Id="rId4" Type="http://schemas.openxmlformats.org/officeDocument/2006/relationships/image" Target="../media/image14.jpeg"/><Relationship Id="rId9" Type="http://schemas.openxmlformats.org/officeDocument/2006/relationships/hyperlink" Target="https://thebestpractices.wordpress.com/category/invariantes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fernando.abreu.ext@dasa.com.br" TargetMode="External"/><Relationship Id="rId5" Type="http://schemas.openxmlformats.org/officeDocument/2006/relationships/hyperlink" Target="mailto:rodrigo.abreu.ext@dasa.com.br" TargetMode="Externa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f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web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links de cadeia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SOLID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Princípios de Design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056" y="540347"/>
            <a:ext cx="10305656" cy="108420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ISP: Princípio da Segregação de Interface</a:t>
            </a:r>
            <a:br>
              <a:rPr lang="pt-BR" dirty="0"/>
            </a:br>
            <a:r>
              <a:rPr lang="pt-BR" dirty="0"/>
              <a:t>(Interface </a:t>
            </a:r>
            <a:r>
              <a:rPr lang="pt-BR" dirty="0" err="1"/>
              <a:t>Segregation</a:t>
            </a:r>
            <a:r>
              <a:rPr lang="pt-BR" dirty="0"/>
              <a:t> Principle)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Espaço Reservado para Conteúdo 4">
            <a:extLst>
              <a:ext uri="{FF2B5EF4-FFF2-40B4-BE49-F238E27FC236}">
                <a16:creationId xmlns:a16="http://schemas.microsoft.com/office/drawing/2014/main" id="{37E9E51C-3373-748D-B59B-9138DBE4C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896" y="2258866"/>
            <a:ext cx="5997267" cy="632616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Let’s go to the code!!!!</a:t>
            </a:r>
            <a:endParaRPr lang="pt-BR" sz="36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DD45EE1-70AD-A666-4CFD-CB99B46E4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7443" y="3077348"/>
            <a:ext cx="3898557" cy="292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88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45" y="299572"/>
            <a:ext cx="10305656" cy="108420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DIP: Princípio da Inversão de Dependência</a:t>
            </a:r>
            <a:br>
              <a:rPr lang="pt-BR" dirty="0"/>
            </a:br>
            <a:r>
              <a:rPr lang="pt-BR" dirty="0"/>
              <a:t>(Dependency Inversion Principle)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E63D0791-936B-665B-2EE4-1F311557B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1838735"/>
            <a:ext cx="7084662" cy="4195481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pt-BR" sz="1700" dirty="0"/>
              <a:t>O que diz o principio?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pt-BR" sz="1700" dirty="0"/>
              <a:t>	</a:t>
            </a:r>
            <a:r>
              <a:rPr lang="pt-BR" sz="1700" i="1" dirty="0"/>
              <a:t>Módulos de alto nível não devem depender de módulos de nível inferior. Ambos devem depender de abstrações</a:t>
            </a:r>
          </a:p>
          <a:p>
            <a:pPr marL="0" indent="0">
              <a:lnSpc>
                <a:spcPct val="80000"/>
              </a:lnSpc>
              <a:buNone/>
            </a:pPr>
            <a:endParaRPr lang="pt-BR" sz="1700" i="1" dirty="0"/>
          </a:p>
          <a:p>
            <a:pPr marL="0" indent="0">
              <a:lnSpc>
                <a:spcPct val="80000"/>
              </a:lnSpc>
              <a:buNone/>
            </a:pPr>
            <a:r>
              <a:rPr lang="pt-BR" sz="1700" i="1" dirty="0"/>
              <a:t>Em resumo o que significa?</a:t>
            </a:r>
          </a:p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pt-BR" sz="1700" i="1" dirty="0"/>
              <a:t>Não implementes a classes concretas voláteis. Implementes interfaces abstratas</a:t>
            </a:r>
          </a:p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pt-BR" sz="1700" i="1" dirty="0"/>
              <a:t>Não herde de classes concretas voláteis.</a:t>
            </a:r>
          </a:p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pt-BR" sz="1700" i="1" dirty="0"/>
              <a:t>Não sobrescreva funções concretas. Funções concretas muitas vezes exigem dependências de código-fonte</a:t>
            </a:r>
          </a:p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pt-BR" sz="1700" i="1" dirty="0"/>
              <a:t>Nunca mencione o nome de algo que seja concreto e volátil</a:t>
            </a:r>
          </a:p>
        </p:txBody>
      </p:sp>
      <p:pic>
        <p:nvPicPr>
          <p:cNvPr id="3" name="Espaço Reservado para Conteúdo 5">
            <a:extLst>
              <a:ext uri="{FF2B5EF4-FFF2-40B4-BE49-F238E27FC236}">
                <a16:creationId xmlns:a16="http://schemas.microsoft.com/office/drawing/2014/main" id="{51227C68-6F46-D351-0086-9964A473D2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1657" y="1615904"/>
            <a:ext cx="3284137" cy="217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173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45" y="299572"/>
            <a:ext cx="10305656" cy="108420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DIP: Princípio da Inversão de Dependência</a:t>
            </a:r>
            <a:br>
              <a:rPr lang="pt-BR" dirty="0"/>
            </a:br>
            <a:r>
              <a:rPr lang="pt-BR" dirty="0"/>
              <a:t>(Dependency Inversion Principle)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4BD905FF-E646-646D-9CBA-58CCE7024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896" y="2258866"/>
            <a:ext cx="5997267" cy="632616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Let’s go to the code!!!!</a:t>
            </a:r>
            <a:endParaRPr lang="pt-BR" sz="36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3B6924F-1532-BF64-0C8E-944A3F9DD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7443" y="3077348"/>
            <a:ext cx="3898557" cy="292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314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design abstrato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ítulo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1"/>
            <a:ext cx="8825658" cy="129540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Opinião dos Dev’s!</a:t>
            </a: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0DCFF62-F6ED-C699-F13E-BA83CEE45D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6221" y="3119429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576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design abstrato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ítulo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>
            <a:noAutofit/>
          </a:bodyPr>
          <a:lstStyle/>
          <a:p>
            <a:pPr fontAlgn="base"/>
            <a:r>
              <a:rPr lang="pt-BR" sz="3800" dirty="0"/>
              <a:t>Bibliografia</a:t>
            </a:r>
            <a:br>
              <a:rPr lang="pt-BR" sz="3800" dirty="0"/>
            </a:br>
            <a:br>
              <a:rPr lang="pt-BR" sz="1400" b="1" i="0" dirty="0">
                <a:solidFill>
                  <a:srgbClr val="404040"/>
                </a:solidFill>
                <a:effectLst/>
                <a:latin typeface="Roboto Condensed" panose="02000000000000000000" pitchFamily="2" charset="0"/>
              </a:rPr>
            </a:br>
            <a:r>
              <a:rPr lang="pt-BR" sz="1100" i="1" dirty="0">
                <a:solidFill>
                  <a:schemeClr val="tx1"/>
                </a:solidFill>
              </a:rPr>
              <a:t>COPELAND, David Bryant: SOLID </a:t>
            </a:r>
            <a:r>
              <a:rPr lang="pt-BR" sz="1100" i="1" dirty="0" err="1">
                <a:solidFill>
                  <a:schemeClr val="tx1"/>
                </a:solidFill>
              </a:rPr>
              <a:t>is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not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solid</a:t>
            </a:r>
            <a:r>
              <a:rPr lang="pt-BR" sz="1100" i="1" dirty="0">
                <a:solidFill>
                  <a:schemeClr val="tx1"/>
                </a:solidFill>
              </a:rPr>
              <a:t>: </a:t>
            </a:r>
            <a:r>
              <a:rPr lang="pt-BR" sz="1100" i="1" dirty="0" err="1">
                <a:solidFill>
                  <a:schemeClr val="tx1"/>
                </a:solidFill>
              </a:rPr>
              <a:t>five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object-oriented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princples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to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create</a:t>
            </a:r>
            <a:r>
              <a:rPr lang="pt-BR" sz="1100" i="1" dirty="0">
                <a:solidFill>
                  <a:schemeClr val="tx1"/>
                </a:solidFill>
              </a:rPr>
              <a:t> a </a:t>
            </a:r>
            <a:r>
              <a:rPr lang="pt-BR" sz="1100" i="1" dirty="0" err="1">
                <a:solidFill>
                  <a:schemeClr val="tx1"/>
                </a:solidFill>
              </a:rPr>
              <a:t>codebase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everyon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will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hate</a:t>
            </a:r>
            <a:r>
              <a:rPr lang="pt-BR" sz="1100" i="1" dirty="0">
                <a:solidFill>
                  <a:schemeClr val="tx1"/>
                </a:solidFill>
              </a:rPr>
              <a:t>. </a:t>
            </a:r>
            <a:r>
              <a:rPr lang="pt-BR" sz="1100" i="1" dirty="0" err="1">
                <a:solidFill>
                  <a:schemeClr val="tx1"/>
                </a:solidFill>
              </a:rPr>
              <a:t>Diponível</a:t>
            </a:r>
            <a:r>
              <a:rPr lang="pt-BR" sz="1100" i="1" dirty="0">
                <a:solidFill>
                  <a:schemeClr val="tx1"/>
                </a:solidFill>
              </a:rPr>
              <a:t> em: &lt;&lt;</a:t>
            </a:r>
            <a:r>
              <a:rPr lang="pt-BR" sz="1100" i="1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https://naildrivin5.com/blog/2019/11/11/solid-is-not-solid-rexamining-the-single-responsibility-principle.html</a:t>
            </a:r>
            <a:r>
              <a:rPr lang="pt-BR" sz="1100" i="1" dirty="0">
                <a:solidFill>
                  <a:schemeClr val="tx1"/>
                </a:solidFill>
              </a:rPr>
              <a:t>&gt;&gt; e outros links sobre SOLID no mesmo site. Acesso em 31 </a:t>
            </a:r>
            <a:r>
              <a:rPr lang="pt-BR" sz="1100" i="1" dirty="0" err="1">
                <a:solidFill>
                  <a:schemeClr val="tx1"/>
                </a:solidFill>
              </a:rPr>
              <a:t>jan</a:t>
            </a:r>
            <a:r>
              <a:rPr lang="pt-BR" sz="1100" i="1" dirty="0">
                <a:solidFill>
                  <a:schemeClr val="tx1"/>
                </a:solidFill>
              </a:rPr>
              <a:t> 2020</a:t>
            </a:r>
            <a:br>
              <a:rPr lang="pt-BR" sz="1100" i="1" dirty="0">
                <a:solidFill>
                  <a:schemeClr val="tx1"/>
                </a:solidFill>
              </a:rPr>
            </a:br>
            <a:r>
              <a:rPr lang="pt-BR" sz="1100" i="1" dirty="0">
                <a:solidFill>
                  <a:schemeClr val="tx1"/>
                </a:solidFill>
              </a:rPr>
              <a:t>ENZLER, </a:t>
            </a:r>
            <a:r>
              <a:rPr lang="pt-BR" sz="1100" i="1" dirty="0" err="1">
                <a:solidFill>
                  <a:schemeClr val="tx1"/>
                </a:solidFill>
              </a:rPr>
              <a:t>Urs</a:t>
            </a:r>
            <a:r>
              <a:rPr lang="pt-BR" sz="1100" i="1" dirty="0">
                <a:solidFill>
                  <a:schemeClr val="tx1"/>
                </a:solidFill>
              </a:rPr>
              <a:t>. Clean </a:t>
            </a:r>
            <a:r>
              <a:rPr lang="pt-BR" sz="1100" i="1" dirty="0" err="1">
                <a:solidFill>
                  <a:schemeClr val="tx1"/>
                </a:solidFill>
              </a:rPr>
              <a:t>code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cheat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sheet</a:t>
            </a:r>
            <a:r>
              <a:rPr lang="pt-BR" sz="1100" i="1" dirty="0">
                <a:solidFill>
                  <a:schemeClr val="tx1"/>
                </a:solidFill>
              </a:rPr>
              <a:t>. Disponível em:  &lt;&lt;</a:t>
            </a:r>
            <a:r>
              <a:rPr lang="pt-BR" sz="1100" i="1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https://www.planetgeek.ch/2014/11/18/clean-code-cheat-sheet-v-2-4/</a:t>
            </a:r>
            <a:r>
              <a:rPr lang="pt-BR" sz="1100" i="1" dirty="0">
                <a:solidFill>
                  <a:schemeClr val="tx1"/>
                </a:solidFill>
              </a:rPr>
              <a:t>&gt;&gt; Acesso em 19 </a:t>
            </a:r>
            <a:r>
              <a:rPr lang="pt-BR" sz="1100" i="1" dirty="0" err="1">
                <a:solidFill>
                  <a:schemeClr val="tx1"/>
                </a:solidFill>
              </a:rPr>
              <a:t>fev</a:t>
            </a:r>
            <a:r>
              <a:rPr lang="pt-BR" sz="1100" i="1" dirty="0">
                <a:solidFill>
                  <a:schemeClr val="tx1"/>
                </a:solidFill>
              </a:rPr>
              <a:t> de 2020;</a:t>
            </a:r>
            <a:br>
              <a:rPr lang="pt-BR" sz="1100" i="1" dirty="0">
                <a:solidFill>
                  <a:schemeClr val="tx1"/>
                </a:solidFill>
              </a:rPr>
            </a:br>
            <a:r>
              <a:rPr lang="pt-BR" sz="1100" i="1" dirty="0">
                <a:solidFill>
                  <a:schemeClr val="tx1"/>
                </a:solidFill>
              </a:rPr>
              <a:t>INTERFACE SEGREGATION PRINCIPLE: Disponível em: &lt;&lt;</a:t>
            </a:r>
            <a:r>
              <a:rPr lang="pt-BR" sz="1100" i="1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https://refactoring.guru/pt-br/didp/principles/solid-principles/lsp</a:t>
            </a:r>
            <a:r>
              <a:rPr lang="pt-BR" sz="1100" i="1" dirty="0">
                <a:solidFill>
                  <a:schemeClr val="tx1"/>
                </a:solidFill>
              </a:rPr>
              <a:t>&gt;&gt; Acesso em 20 </a:t>
            </a:r>
            <a:r>
              <a:rPr lang="pt-BR" sz="1100" i="1" dirty="0" err="1">
                <a:solidFill>
                  <a:schemeClr val="tx1"/>
                </a:solidFill>
              </a:rPr>
              <a:t>fev</a:t>
            </a:r>
            <a:r>
              <a:rPr lang="pt-BR" sz="1100" i="1" dirty="0">
                <a:solidFill>
                  <a:schemeClr val="tx1"/>
                </a:solidFill>
              </a:rPr>
              <a:t> 2020</a:t>
            </a:r>
            <a:br>
              <a:rPr lang="pt-BR" sz="1100" i="1" dirty="0">
                <a:solidFill>
                  <a:schemeClr val="tx1"/>
                </a:solidFill>
              </a:rPr>
            </a:br>
            <a:r>
              <a:rPr lang="pt-BR" sz="1100" i="1" dirty="0">
                <a:solidFill>
                  <a:schemeClr val="tx1"/>
                </a:solidFill>
              </a:rPr>
              <a:t>MARTIN, Robert C. Arquitetura Limpa: o guia do artesão para estrutura e design de software. Rio de Janeiro: Alta Books, 2018</a:t>
            </a:r>
            <a:br>
              <a:rPr lang="pt-BR" sz="1100" i="1" dirty="0">
                <a:solidFill>
                  <a:schemeClr val="tx1"/>
                </a:solidFill>
              </a:rPr>
            </a:br>
            <a:r>
              <a:rPr lang="pt-BR" sz="1100" i="1" dirty="0">
                <a:solidFill>
                  <a:schemeClr val="tx1"/>
                </a:solidFill>
              </a:rPr>
              <a:t>MARTIN, Robert C. The </a:t>
            </a:r>
            <a:r>
              <a:rPr lang="pt-BR" sz="1100" i="1" dirty="0" err="1">
                <a:solidFill>
                  <a:schemeClr val="tx1"/>
                </a:solidFill>
              </a:rPr>
              <a:t>Liskov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substitution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principle</a:t>
            </a:r>
            <a:r>
              <a:rPr lang="pt-BR" sz="1100" i="1" dirty="0">
                <a:solidFill>
                  <a:schemeClr val="tx1"/>
                </a:solidFill>
              </a:rPr>
              <a:t>: Disponível em: &lt;&lt;</a:t>
            </a:r>
            <a:r>
              <a:rPr lang="pt-BR" sz="1100" i="1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http://web.archive.org/web/20151128004108/http://www.objectmentor.com/</a:t>
            </a:r>
            <a:r>
              <a:rPr lang="pt-BR" sz="1100" i="1" dirty="0" err="1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pt-BR" sz="1100" i="1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pt-BR" sz="1100" i="1" dirty="0" err="1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articles</a:t>
            </a:r>
            <a:r>
              <a:rPr lang="pt-BR" sz="1100" i="1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/lsp.pdf</a:t>
            </a:r>
            <a:r>
              <a:rPr lang="pt-BR" sz="1100" i="1" dirty="0">
                <a:solidFill>
                  <a:schemeClr val="tx1"/>
                </a:solidFill>
              </a:rPr>
              <a:t>&gt;&gt; Acesso em 30 </a:t>
            </a:r>
            <a:r>
              <a:rPr lang="pt-BR" sz="1100" i="1" dirty="0" err="1">
                <a:solidFill>
                  <a:schemeClr val="tx1"/>
                </a:solidFill>
              </a:rPr>
              <a:t>jan</a:t>
            </a:r>
            <a:r>
              <a:rPr lang="pt-BR" sz="1100" i="1" dirty="0">
                <a:solidFill>
                  <a:schemeClr val="tx1"/>
                </a:solidFill>
              </a:rPr>
              <a:t> 2020</a:t>
            </a:r>
            <a:br>
              <a:rPr lang="pt-BR" sz="1100" i="1" dirty="0">
                <a:solidFill>
                  <a:schemeClr val="tx1"/>
                </a:solidFill>
              </a:rPr>
            </a:br>
            <a:r>
              <a:rPr lang="pt-BR" sz="1100" i="1" dirty="0">
                <a:solidFill>
                  <a:schemeClr val="tx1"/>
                </a:solidFill>
              </a:rPr>
              <a:t>MARTIN, Robert C.; MARTIN, </a:t>
            </a:r>
            <a:r>
              <a:rPr lang="pt-BR" sz="1100" i="1" dirty="0" err="1">
                <a:solidFill>
                  <a:schemeClr val="tx1"/>
                </a:solidFill>
              </a:rPr>
              <a:t>Micah</a:t>
            </a:r>
            <a:r>
              <a:rPr lang="pt-BR" sz="1100" i="1" dirty="0">
                <a:solidFill>
                  <a:schemeClr val="tx1"/>
                </a:solidFill>
              </a:rPr>
              <a:t>: </a:t>
            </a:r>
            <a:r>
              <a:rPr lang="pt-BR" sz="1100" i="1" dirty="0" err="1">
                <a:solidFill>
                  <a:schemeClr val="tx1"/>
                </a:solidFill>
              </a:rPr>
              <a:t>Agile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Principles</a:t>
            </a:r>
            <a:r>
              <a:rPr lang="pt-BR" sz="1100" i="1" dirty="0">
                <a:solidFill>
                  <a:schemeClr val="tx1"/>
                </a:solidFill>
              </a:rPr>
              <a:t>, </a:t>
            </a:r>
            <a:r>
              <a:rPr lang="pt-BR" sz="1100" i="1" dirty="0" err="1">
                <a:solidFill>
                  <a:schemeClr val="tx1"/>
                </a:solidFill>
              </a:rPr>
              <a:t>Patterns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and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Practices</a:t>
            </a:r>
            <a:r>
              <a:rPr lang="pt-BR" sz="1100" i="1" dirty="0">
                <a:solidFill>
                  <a:schemeClr val="tx1"/>
                </a:solidFill>
              </a:rPr>
              <a:t> in C#. Prentice Hall, 2006</a:t>
            </a:r>
            <a:br>
              <a:rPr lang="pt-BR" sz="1100" i="1" dirty="0">
                <a:solidFill>
                  <a:schemeClr val="tx1"/>
                </a:solidFill>
              </a:rPr>
            </a:br>
            <a:r>
              <a:rPr lang="pt-BR" sz="1100" i="1" dirty="0">
                <a:solidFill>
                  <a:schemeClr val="tx1"/>
                </a:solidFill>
              </a:rPr>
              <a:t>MARTINS, Celso. Princípios de projeto III: design por contrato. Disponível em: &lt;&lt;</a:t>
            </a:r>
            <a:r>
              <a:rPr lang="pt-BR" sz="1100" i="1" dirty="0">
                <a:solidFill>
                  <a:schemeClr val="tx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https://thebestpractices.wordpress.com/</a:t>
            </a:r>
            <a:r>
              <a:rPr lang="pt-BR" sz="1100" i="1" dirty="0" err="1">
                <a:solidFill>
                  <a:schemeClr val="tx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category</a:t>
            </a:r>
            <a:r>
              <a:rPr lang="pt-BR" sz="1100" i="1" dirty="0">
                <a:solidFill>
                  <a:schemeClr val="tx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/invariantes/</a:t>
            </a:r>
            <a:r>
              <a:rPr lang="pt-BR" sz="1100" i="1" dirty="0">
                <a:solidFill>
                  <a:schemeClr val="tx1"/>
                </a:solidFill>
              </a:rPr>
              <a:t>&gt;&gt; Acesso em 10 mar 2020</a:t>
            </a:r>
            <a:br>
              <a:rPr lang="pt-BR" sz="1100" i="1" dirty="0">
                <a:solidFill>
                  <a:schemeClr val="tx1"/>
                </a:solidFill>
              </a:rPr>
            </a:br>
            <a:r>
              <a:rPr lang="pt-BR" sz="1100" i="1" dirty="0">
                <a:solidFill>
                  <a:schemeClr val="tx1"/>
                </a:solidFill>
              </a:rPr>
              <a:t>THOMPSON, John. </a:t>
            </a:r>
            <a:r>
              <a:rPr lang="pt-BR" sz="1100" i="1" dirty="0" err="1">
                <a:solidFill>
                  <a:schemeClr val="tx1"/>
                </a:solidFill>
              </a:rPr>
              <a:t>Liskov</a:t>
            </a:r>
            <a:r>
              <a:rPr lang="pt-BR" sz="1100" i="1" dirty="0">
                <a:solidFill>
                  <a:schemeClr val="tx1"/>
                </a:solidFill>
              </a:rPr>
              <a:t> </a:t>
            </a:r>
            <a:r>
              <a:rPr lang="pt-BR" sz="1100" i="1" dirty="0" err="1">
                <a:solidFill>
                  <a:schemeClr val="tx1"/>
                </a:solidFill>
              </a:rPr>
              <a:t>Substitution</a:t>
            </a:r>
            <a:r>
              <a:rPr lang="pt-BR" sz="1100" i="1" dirty="0">
                <a:solidFill>
                  <a:schemeClr val="tx1"/>
                </a:solidFill>
              </a:rPr>
              <a:t> Principle. Disponível em: &lt;&lt;</a:t>
            </a:r>
            <a:r>
              <a:rPr lang="pt-BR" sz="1100" i="1" dirty="0">
                <a:solidFill>
                  <a:schemeClr val="tx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https://springframework.guru/principles-of-object-oriented-design/liskov-substitution-principle/</a:t>
            </a:r>
            <a:r>
              <a:rPr lang="pt-BR" sz="1100" i="1" dirty="0">
                <a:solidFill>
                  <a:schemeClr val="tx1"/>
                </a:solidFill>
              </a:rPr>
              <a:t>&gt;&gt; Acesso em 02 mar. 2020</a:t>
            </a:r>
            <a:br>
              <a:rPr lang="pt-BR" sz="1100" i="1" dirty="0">
                <a:solidFill>
                  <a:schemeClr val="tx1"/>
                </a:solidFill>
              </a:rPr>
            </a:br>
            <a:br>
              <a:rPr lang="pt-BR" sz="1100" i="1" dirty="0">
                <a:solidFill>
                  <a:schemeClr val="tx1"/>
                </a:solidFill>
              </a:rPr>
            </a:br>
            <a:r>
              <a:rPr lang="pt-BR" sz="1100" i="1" dirty="0">
                <a:solidFill>
                  <a:schemeClr val="tx1"/>
                </a:solidFill>
              </a:rPr>
              <a:t>https://mari-azevedo.medium.com/princ%C3%ADpios-s-o-l-i-d-o-que-s%C3%A3o-e-porque-projetos-devem-utiliz%C3%A1-los-bf496b82b299</a:t>
            </a:r>
            <a:br>
              <a:rPr lang="pt-BR" sz="3800" dirty="0"/>
            </a:br>
            <a:endParaRPr lang="pt-BR" sz="3800" dirty="0"/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design abstrato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0" y="74150"/>
            <a:ext cx="12191980" cy="6857990"/>
          </a:xfrm>
          <a:prstGeom prst="rect">
            <a:avLst/>
          </a:prstGeom>
        </p:spPr>
      </p:pic>
      <p:sp>
        <p:nvSpPr>
          <p:cNvPr id="12" name="Título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8388" y="218585"/>
            <a:ext cx="8825658" cy="275087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Agradecemos!</a:t>
            </a:r>
          </a:p>
        </p:txBody>
      </p:sp>
      <p:sp>
        <p:nvSpPr>
          <p:cNvPr id="13" name="Subtítulo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8388" y="2950644"/>
            <a:ext cx="9508996" cy="552501"/>
          </a:xfrm>
        </p:spPr>
        <p:txBody>
          <a:bodyPr rtlCol="0">
            <a:normAutofit fontScale="85000" lnSpcReduction="10000"/>
          </a:bodyPr>
          <a:lstStyle/>
          <a:p>
            <a:pPr rtl="0"/>
            <a:r>
              <a:rPr lang="pt-BR" dirty="0" err="1"/>
              <a:t>Email</a:t>
            </a:r>
            <a:r>
              <a:rPr lang="pt-BR" dirty="0"/>
              <a:t>: </a:t>
            </a:r>
            <a:r>
              <a:rPr lang="pt-BR" dirty="0">
                <a:hlinkClick r:id="rId5"/>
              </a:rPr>
              <a:t>rodrigo.abreu.ext@dasa.com.br</a:t>
            </a:r>
            <a:r>
              <a:rPr lang="pt-BR" dirty="0"/>
              <a:t> - rodrigoabreuoli@hotmail.com.br</a:t>
            </a: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Subtítulo 12">
            <a:extLst>
              <a:ext uri="{FF2B5EF4-FFF2-40B4-BE49-F238E27FC236}">
                <a16:creationId xmlns:a16="http://schemas.microsoft.com/office/drawing/2014/main" id="{175A7C14-DD33-9EB2-C6E6-9477FD82CF9A}"/>
              </a:ext>
            </a:extLst>
          </p:cNvPr>
          <p:cNvSpPr txBox="1">
            <a:spLocks/>
          </p:cNvSpPr>
          <p:nvPr/>
        </p:nvSpPr>
        <p:spPr>
          <a:xfrm>
            <a:off x="1093573" y="4355021"/>
            <a:ext cx="9344239" cy="55250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pt-BR" dirty="0" err="1"/>
              <a:t>Email</a:t>
            </a:r>
            <a:r>
              <a:rPr lang="pt-BR" dirty="0"/>
              <a:t>: </a:t>
            </a:r>
            <a:r>
              <a:rPr lang="pt-BR" dirty="0">
                <a:hlinkClick r:id="rId6"/>
              </a:rPr>
              <a:t>fernando.abreu.ext@dasa.com.br</a:t>
            </a:r>
            <a:r>
              <a:rPr lang="pt-BR" dirty="0"/>
              <a:t> - fernandoguide2014@gmail.com</a:t>
            </a:r>
          </a:p>
        </p:txBody>
      </p:sp>
      <p:sp>
        <p:nvSpPr>
          <p:cNvPr id="3" name="Subtítulo 12">
            <a:extLst>
              <a:ext uri="{FF2B5EF4-FFF2-40B4-BE49-F238E27FC236}">
                <a16:creationId xmlns:a16="http://schemas.microsoft.com/office/drawing/2014/main" id="{8B6BB31F-E3DB-68CA-C753-67D992CA0CF9}"/>
              </a:ext>
            </a:extLst>
          </p:cNvPr>
          <p:cNvSpPr txBox="1">
            <a:spLocks/>
          </p:cNvSpPr>
          <p:nvPr/>
        </p:nvSpPr>
        <p:spPr>
          <a:xfrm>
            <a:off x="1068388" y="3301044"/>
            <a:ext cx="8825658" cy="5525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err="1"/>
              <a:t>Github</a:t>
            </a:r>
            <a:r>
              <a:rPr lang="en-US" dirty="0"/>
              <a:t>:</a:t>
            </a:r>
            <a:r>
              <a:rPr lang="pt-BR" dirty="0"/>
              <a:t> https://github.com/tigelah</a:t>
            </a:r>
          </a:p>
        </p:txBody>
      </p:sp>
      <p:sp>
        <p:nvSpPr>
          <p:cNvPr id="5" name="Subtítulo 12">
            <a:extLst>
              <a:ext uri="{FF2B5EF4-FFF2-40B4-BE49-F238E27FC236}">
                <a16:creationId xmlns:a16="http://schemas.microsoft.com/office/drawing/2014/main" id="{B7370417-316A-1DF8-0597-9B88BD23103B}"/>
              </a:ext>
            </a:extLst>
          </p:cNvPr>
          <p:cNvSpPr txBox="1">
            <a:spLocks/>
          </p:cNvSpPr>
          <p:nvPr/>
        </p:nvSpPr>
        <p:spPr>
          <a:xfrm>
            <a:off x="1068388" y="3706841"/>
            <a:ext cx="8825658" cy="55250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err="1"/>
              <a:t>Linkedin</a:t>
            </a:r>
            <a:r>
              <a:rPr lang="en-US" dirty="0"/>
              <a:t>:</a:t>
            </a:r>
            <a:r>
              <a:rPr lang="pt-BR" dirty="0"/>
              <a:t> https://www.linkedin.com/in/rodrigo-abreu-de-oliveira/</a:t>
            </a:r>
          </a:p>
        </p:txBody>
      </p:sp>
      <p:sp>
        <p:nvSpPr>
          <p:cNvPr id="7" name="Subtítulo 12">
            <a:extLst>
              <a:ext uri="{FF2B5EF4-FFF2-40B4-BE49-F238E27FC236}">
                <a16:creationId xmlns:a16="http://schemas.microsoft.com/office/drawing/2014/main" id="{688F4BC9-B8F6-5ADD-1981-AAF5F88D43FE}"/>
              </a:ext>
            </a:extLst>
          </p:cNvPr>
          <p:cNvSpPr txBox="1">
            <a:spLocks/>
          </p:cNvSpPr>
          <p:nvPr/>
        </p:nvSpPr>
        <p:spPr>
          <a:xfrm>
            <a:off x="1068388" y="4705421"/>
            <a:ext cx="8825658" cy="5525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err="1"/>
              <a:t>Github</a:t>
            </a:r>
            <a:r>
              <a:rPr lang="en-US" dirty="0"/>
              <a:t>:</a:t>
            </a:r>
            <a:r>
              <a:rPr lang="pt-BR" dirty="0"/>
              <a:t> https://github.com/fernandoguide</a:t>
            </a:r>
          </a:p>
        </p:txBody>
      </p:sp>
      <p:sp>
        <p:nvSpPr>
          <p:cNvPr id="9" name="Subtítulo 12">
            <a:extLst>
              <a:ext uri="{FF2B5EF4-FFF2-40B4-BE49-F238E27FC236}">
                <a16:creationId xmlns:a16="http://schemas.microsoft.com/office/drawing/2014/main" id="{4DC7E8FF-61B8-CC67-020E-D31C4931901A}"/>
              </a:ext>
            </a:extLst>
          </p:cNvPr>
          <p:cNvSpPr txBox="1">
            <a:spLocks/>
          </p:cNvSpPr>
          <p:nvPr/>
        </p:nvSpPr>
        <p:spPr>
          <a:xfrm>
            <a:off x="1068388" y="5149016"/>
            <a:ext cx="8825658" cy="55250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 err="1"/>
              <a:t>Linkedin</a:t>
            </a:r>
            <a:r>
              <a:rPr lang="en-US" dirty="0"/>
              <a:t>:</a:t>
            </a:r>
            <a:r>
              <a:rPr lang="pt-BR" dirty="0"/>
              <a:t> https://www.linkedin.com/in/fernando-oliveira-5b496b151/</a:t>
            </a:r>
          </a:p>
        </p:txBody>
      </p:sp>
    </p:spTree>
    <p:extLst>
      <p:ext uri="{BB962C8B-B14F-4D97-AF65-F5344CB8AC3E}">
        <p14:creationId xmlns:p14="http://schemas.microsoft.com/office/powerpoint/2010/main" val="1219966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9465397" cy="108420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O que é SOLID e qual é seu objetivo?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E63D0791-936B-665B-2EE4-1F311557B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1838735"/>
            <a:ext cx="7084662" cy="419548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São diretrizes de como organizar as funções e estruturas de dados(Classes) e como as interconectamos.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O objetivo dos princípios é a criação de estruturas de software de “nível médio” que tolerem mudanças, sejam fáceis de entender e que sejam a base de componentes que possam ser usados em muitos sistemas de software.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BONUS: História do SOLID iniciou-se na década de 80 Robert Martin e outros desenvolvedores debatiam em um fórum os princípios de design e o conjunto de design foi apresentado em 2000.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12A845D-14C6-863D-0384-8756DDE2A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9074" y="1744362"/>
            <a:ext cx="3662257" cy="168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9885527" cy="108420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SRP: Princípio da Responsabilidade Única </a:t>
            </a:r>
            <a:br>
              <a:rPr lang="pt-BR" dirty="0"/>
            </a:br>
            <a:r>
              <a:rPr lang="pt-BR" dirty="0"/>
              <a:t>(Single Responsibility Principle)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E63D0791-936B-665B-2EE4-1F311557B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1838735"/>
            <a:ext cx="7084662" cy="419548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Historicamente se descreve como “</a:t>
            </a:r>
            <a:r>
              <a:rPr lang="pt-BR" i="1" dirty="0"/>
              <a:t>Um módulo deve ter apenas uma razão para mudar</a:t>
            </a:r>
            <a:r>
              <a:rPr lang="pt-BR" dirty="0"/>
              <a:t>”.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O mais utilizado, porém é menos compreendido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Termo correto utilizado hoje é “</a:t>
            </a:r>
            <a:r>
              <a:rPr lang="pt-BR" i="1" dirty="0"/>
              <a:t>Um módulo deve ser responsável por um, e apenas um ator</a:t>
            </a:r>
            <a:r>
              <a:rPr lang="pt-BR" dirty="0"/>
              <a:t>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Em resumo: SRP é trata-se basicamente de funções e classes mas também reaparece em formas diferentes em outros níveis.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BONUS: Em nível de componentes ele se torna Principio do Fechamento Comum e no nível arquitetural é o Eixo de Mudança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67A0701-576B-5044-0DE1-24881C4DE8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5684" y="1624551"/>
            <a:ext cx="3615734" cy="202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970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9885527" cy="108420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SRP: Princípio da Responsabilidade Única </a:t>
            </a:r>
            <a:br>
              <a:rPr lang="pt-BR" dirty="0"/>
            </a:br>
            <a:r>
              <a:rPr lang="pt-BR" dirty="0"/>
              <a:t>(Single Responsibility Principle)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E63D0791-936B-665B-2EE4-1F311557B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896" y="2258866"/>
            <a:ext cx="5997267" cy="632616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Let’s go to the code!!!!</a:t>
            </a:r>
            <a:endParaRPr lang="pt-BR" sz="36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98DBEED-2ECA-51E1-F637-E064188C9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7443" y="3077348"/>
            <a:ext cx="3898557" cy="292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11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9885527" cy="108420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OCP: Princípio do Aberto/Fechado</a:t>
            </a:r>
            <a:br>
              <a:rPr lang="pt-BR" dirty="0"/>
            </a:br>
            <a:r>
              <a:rPr lang="pt-BR" dirty="0"/>
              <a:t>(Open-</a:t>
            </a:r>
            <a:r>
              <a:rPr lang="pt-BR" dirty="0" err="1"/>
              <a:t>Closed</a:t>
            </a:r>
            <a:r>
              <a:rPr lang="pt-BR" dirty="0"/>
              <a:t> Principle)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E63D0791-936B-665B-2EE4-1F311557B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1838735"/>
            <a:ext cx="7232942" cy="4726822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Popularizado por Bertrand Meyer em 1980 diz que “</a:t>
            </a:r>
            <a:r>
              <a:rPr lang="pt-BR" i="1" dirty="0"/>
              <a:t>Um artefato de software deve ser aberto para extensão, mas fechado para modificação</a:t>
            </a:r>
            <a:r>
              <a:rPr lang="pt-BR" dirty="0"/>
              <a:t>”</a:t>
            </a:r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Aberta para Extensão?</a:t>
            </a:r>
          </a:p>
          <a:p>
            <a:pPr marL="0" indent="0">
              <a:buNone/>
            </a:pPr>
            <a:r>
              <a:rPr lang="pt-BR" dirty="0"/>
              <a:t>	Podemos estender uma simples classe através de herança, porém esse não é melhor método pois herança deve ser utilizadas em outras relações. A reposta mais adequada é a composição.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Fechado para modificações?</a:t>
            </a:r>
          </a:p>
          <a:p>
            <a:pPr marL="457200" lvl="1" indent="0">
              <a:buNone/>
            </a:pPr>
            <a:r>
              <a:rPr lang="pt-BR" dirty="0"/>
              <a:t>Quanto mais uma entidade de código se concentra em executar uma única parte de um algoritmo, mais imutável ela se torna e mais reaproveitável ela se torna</a:t>
            </a:r>
          </a:p>
          <a:p>
            <a:pPr marL="0" indent="0">
              <a:buNone/>
            </a:pPr>
            <a:r>
              <a:rPr lang="pt-BR" dirty="0"/>
              <a:t>	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C0CAAFF-54EE-2F68-0A78-E41388F44E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1226" y="1324747"/>
            <a:ext cx="3806051" cy="222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67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9885527" cy="108420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OCP: Princípio do Aberto/Fechado</a:t>
            </a:r>
            <a:br>
              <a:rPr lang="pt-BR" dirty="0"/>
            </a:br>
            <a:r>
              <a:rPr lang="pt-BR" dirty="0"/>
              <a:t>(Open-</a:t>
            </a:r>
            <a:r>
              <a:rPr lang="pt-BR" dirty="0" err="1"/>
              <a:t>Closed</a:t>
            </a:r>
            <a:r>
              <a:rPr lang="pt-BR" dirty="0"/>
              <a:t> Principle)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4">
            <a:extLst>
              <a:ext uri="{FF2B5EF4-FFF2-40B4-BE49-F238E27FC236}">
                <a16:creationId xmlns:a16="http://schemas.microsoft.com/office/drawing/2014/main" id="{DBE37D2F-EFD3-4AB8-8970-5D02F2C12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896" y="2258866"/>
            <a:ext cx="5997267" cy="632616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Let’s go to the code!!!!</a:t>
            </a:r>
            <a:endParaRPr lang="pt-BR" sz="36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DAA5077-B723-0285-6EC0-92CC87654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7443" y="3077348"/>
            <a:ext cx="3898557" cy="292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926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9885527" cy="108420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LSP: Princípio de Substituição de </a:t>
            </a:r>
            <a:r>
              <a:rPr lang="pt-BR" dirty="0" err="1"/>
              <a:t>Liskov</a:t>
            </a:r>
            <a:br>
              <a:rPr lang="pt-BR" dirty="0"/>
            </a:br>
            <a:r>
              <a:rPr lang="pt-BR" dirty="0"/>
              <a:t>(</a:t>
            </a:r>
            <a:r>
              <a:rPr lang="pt-BR" dirty="0" err="1"/>
              <a:t>Liskov</a:t>
            </a:r>
            <a:r>
              <a:rPr lang="pt-BR" dirty="0"/>
              <a:t> </a:t>
            </a:r>
            <a:r>
              <a:rPr lang="pt-BR" dirty="0" err="1"/>
              <a:t>Substitution</a:t>
            </a:r>
            <a:r>
              <a:rPr lang="pt-BR" dirty="0"/>
              <a:t> Principle)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E63D0791-936B-665B-2EE4-1F311557B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1838735"/>
            <a:ext cx="7084662" cy="419548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Se você tem duas classes (tanto faz se elas herdam da mesma classe ou implementam uma interface em comum) e ao passá-las para um código, nada precisa ser alterado nesse código, então elas são subtipos uma da outra. Ou seja, o programa que recebe esses objetos não pode precisar saber qual o tipo exato ele está recebendo e tão pouco precisar ser modificado por este motivo.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BONUS: Barbara </a:t>
            </a:r>
            <a:r>
              <a:rPr lang="pt-BR" dirty="0" err="1"/>
              <a:t>Liskov</a:t>
            </a:r>
            <a:r>
              <a:rPr lang="pt-BR" dirty="0"/>
              <a:t> foi a primeira mulher conseguir um PhD de Ciência da Computação nos EUA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616C29B-82A1-8478-A224-793E0086F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6748" y="1458097"/>
            <a:ext cx="2226864" cy="311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214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9885527" cy="108420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LSP: Princípio de Substituição de </a:t>
            </a:r>
            <a:r>
              <a:rPr lang="pt-BR" dirty="0" err="1"/>
              <a:t>Liskov</a:t>
            </a:r>
            <a:br>
              <a:rPr lang="pt-BR" dirty="0"/>
            </a:br>
            <a:r>
              <a:rPr lang="pt-BR" dirty="0"/>
              <a:t>(</a:t>
            </a:r>
            <a:r>
              <a:rPr lang="pt-BR" dirty="0" err="1"/>
              <a:t>Liskov</a:t>
            </a:r>
            <a:r>
              <a:rPr lang="pt-BR" dirty="0"/>
              <a:t> </a:t>
            </a:r>
            <a:r>
              <a:rPr lang="pt-BR" dirty="0" err="1"/>
              <a:t>Substitution</a:t>
            </a:r>
            <a:r>
              <a:rPr lang="pt-BR" dirty="0"/>
              <a:t> Principle)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4">
            <a:extLst>
              <a:ext uri="{FF2B5EF4-FFF2-40B4-BE49-F238E27FC236}">
                <a16:creationId xmlns:a16="http://schemas.microsoft.com/office/drawing/2014/main" id="{9FA7191D-7B55-4EF6-5571-68011948B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896" y="2258866"/>
            <a:ext cx="5997267" cy="632616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Let’s go to the code!!!!</a:t>
            </a:r>
            <a:endParaRPr lang="pt-BR" sz="36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B47C524-4008-C606-2D17-E0BF928A2F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7443" y="3077348"/>
            <a:ext cx="3898557" cy="292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928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056" y="540347"/>
            <a:ext cx="10305656" cy="1084204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ISP: Princípio da Segregação de Interface</a:t>
            </a:r>
            <a:br>
              <a:rPr lang="pt-BR" dirty="0"/>
            </a:br>
            <a:r>
              <a:rPr lang="pt-BR" dirty="0"/>
              <a:t>(Interface </a:t>
            </a:r>
            <a:r>
              <a:rPr lang="pt-BR" dirty="0" err="1"/>
              <a:t>Segregation</a:t>
            </a:r>
            <a:r>
              <a:rPr lang="pt-BR" dirty="0"/>
              <a:t> Principle)</a:t>
            </a:r>
          </a:p>
        </p:txBody>
      </p:sp>
      <p:sp>
        <p:nvSpPr>
          <p:cNvPr id="78" name="Retângulo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E63D0791-936B-665B-2EE4-1F311557B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1838735"/>
            <a:ext cx="7084662" cy="4195481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O que diz o princípio “</a:t>
            </a:r>
            <a:r>
              <a:rPr lang="pt-BR" i="1" dirty="0"/>
              <a:t>Nenhum cliente(entidade) deveria ser forçado a depender de métodos que ele não usa</a:t>
            </a:r>
            <a:r>
              <a:rPr lang="pt-BR" dirty="0"/>
              <a:t>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Um dos princípios mais simples de ser compreendido e aplicado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Apenas segregar interfaces será o suficiente?</a:t>
            </a:r>
          </a:p>
          <a:p>
            <a:pPr marL="0" indent="0">
              <a:buNone/>
            </a:pPr>
            <a:r>
              <a:rPr lang="pt-B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       </a:t>
            </a:r>
            <a:r>
              <a:rPr lang="pt-BR" sz="2000" dirty="0"/>
              <a:t>Em muitos casos, apenas a </a:t>
            </a:r>
            <a:r>
              <a:rPr lang="pt-BR" sz="2000" dirty="0" err="1"/>
              <a:t>refatoração</a:t>
            </a:r>
            <a:r>
              <a:rPr lang="pt-BR" sz="2000" dirty="0"/>
              <a:t> já será o suficiente. </a:t>
            </a:r>
          </a:p>
          <a:p>
            <a:pPr marL="0" indent="0">
              <a:buNone/>
            </a:pPr>
            <a:r>
              <a:rPr lang="pt-BR" dirty="0"/>
              <a:t>	O</a:t>
            </a:r>
            <a:r>
              <a:rPr lang="pt-BR" sz="2000" dirty="0"/>
              <a:t> Interface </a:t>
            </a:r>
            <a:r>
              <a:rPr lang="pt-BR" sz="2000" dirty="0" err="1"/>
              <a:t>Segregation</a:t>
            </a:r>
            <a:r>
              <a:rPr lang="pt-BR" sz="2000" dirty="0"/>
              <a:t> Principle é muito mais do que </a:t>
            </a:r>
            <a:r>
              <a:rPr lang="pt-BR" sz="2000" dirty="0" err="1"/>
              <a:t>refatorar</a:t>
            </a:r>
            <a:r>
              <a:rPr lang="pt-BR" sz="2000" dirty="0"/>
              <a:t> algumas interfaces. Os impactos de seguir ou violar esse princípio poderá custar caro para o projeto, podendo até comprometê-lo.</a:t>
            </a:r>
          </a:p>
          <a:p>
            <a:pPr marL="0" lvl="1" indent="0">
              <a:buNone/>
            </a:pPr>
            <a:endParaRPr lang="pt-BR" sz="2000" dirty="0"/>
          </a:p>
          <a:p>
            <a:pPr marL="0" lvl="1" indent="0">
              <a:buNone/>
            </a:pPr>
            <a:r>
              <a:rPr lang="pt-BR" sz="2000" dirty="0"/>
              <a:t>Dica :Ao olhar para o seu código, não pergunte se as classes estão com as interfaces inchadas. Pergunte se as interfaces estão coesas. Se estiverem, ótimo! Do contrário, </a:t>
            </a:r>
            <a:r>
              <a:rPr lang="pt-BR" sz="2000" dirty="0" err="1"/>
              <a:t>refatore</a:t>
            </a:r>
            <a:r>
              <a:rPr lang="pt-BR" sz="2000" dirty="0"/>
              <a:t> o quanto antes.</a:t>
            </a:r>
          </a:p>
        </p:txBody>
      </p:sp>
      <p:pic>
        <p:nvPicPr>
          <p:cNvPr id="3" name="Espaço Reservado para Conteúdo 5">
            <a:extLst>
              <a:ext uri="{FF2B5EF4-FFF2-40B4-BE49-F238E27FC236}">
                <a16:creationId xmlns:a16="http://schemas.microsoft.com/office/drawing/2014/main" id="{598E678D-A962-880C-E223-57C158F6E8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4499" y="1683347"/>
            <a:ext cx="3196542" cy="269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0833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108_TF78884036_Win32" id="{4C89C495-55DA-422F-99AE-8DF85A274AF2}" vid="{063601A3-806B-4CC4-9B30-26C03EA5568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digital</Template>
  <TotalTime>394</TotalTime>
  <Words>1143</Words>
  <Application>Microsoft Office PowerPoint</Application>
  <PresentationFormat>Widescreen</PresentationFormat>
  <Paragraphs>74</Paragraphs>
  <Slides>15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Century Gothic</vt:lpstr>
      <vt:lpstr>Roboto Condensed</vt:lpstr>
      <vt:lpstr>Source Sans Pro</vt:lpstr>
      <vt:lpstr>Wingdings 3</vt:lpstr>
      <vt:lpstr>Íon</vt:lpstr>
      <vt:lpstr>SOLID</vt:lpstr>
      <vt:lpstr>O que é SOLID e qual é seu objetivo?</vt:lpstr>
      <vt:lpstr>SRP: Princípio da Responsabilidade Única  (Single Responsibility Principle)</vt:lpstr>
      <vt:lpstr>SRP: Princípio da Responsabilidade Única  (Single Responsibility Principle)</vt:lpstr>
      <vt:lpstr>OCP: Princípio do Aberto/Fechado (Open-Closed Principle)</vt:lpstr>
      <vt:lpstr>OCP: Princípio do Aberto/Fechado (Open-Closed Principle)</vt:lpstr>
      <vt:lpstr>LSP: Princípio de Substituição de Liskov (Liskov Substitution Principle)</vt:lpstr>
      <vt:lpstr>LSP: Princípio de Substituição de Liskov (Liskov Substitution Principle)</vt:lpstr>
      <vt:lpstr>ISP: Princípio da Segregação de Interface (Interface Segregation Principle)</vt:lpstr>
      <vt:lpstr>ISP: Princípio da Segregação de Interface (Interface Segregation Principle)</vt:lpstr>
      <vt:lpstr>DIP: Princípio da Inversão de Dependência (Dependency Inversion Principle)</vt:lpstr>
      <vt:lpstr>DIP: Princípio da Inversão de Dependência (Dependency Inversion Principle)</vt:lpstr>
      <vt:lpstr>Opinião dos Dev’s!</vt:lpstr>
      <vt:lpstr>Bibliografia  COPELAND, David Bryant: SOLID is not solid: five object-oriented princples to create a codebase everyon will hate. Diponível em: &lt;&lt;https://naildrivin5.com/blog/2019/11/11/solid-is-not-solid-rexamining-the-single-responsibility-principle.html&gt;&gt; e outros links sobre SOLID no mesmo site. Acesso em 31 jan 2020 ENZLER, Urs. Clean code cheat sheet. Disponível em:  &lt;&lt;https://www.planetgeek.ch/2014/11/18/clean-code-cheat-sheet-v-2-4/&gt;&gt; Acesso em 19 fev de 2020; INTERFACE SEGREGATION PRINCIPLE: Disponível em: &lt;&lt;https://refactoring.guru/pt-br/didp/principles/solid-principles/lsp&gt;&gt; Acesso em 20 fev 2020 MARTIN, Robert C. Arquitetura Limpa: o guia do artesão para estrutura e design de software. Rio de Janeiro: Alta Books, 2018 MARTIN, Robert C. The Liskov substitution principle: Disponível em: &lt;&lt;http://web.archive.org/web/20151128004108/http://www.objectmentor.com/resources/articles/lsp.pdf&gt;&gt; Acesso em 30 jan 2020 MARTIN, Robert C.; MARTIN, Micah: Agile Principles, Patterns and Practices in C#. Prentice Hall, 2006 MARTINS, Celso. Princípios de projeto III: design por contrato. Disponível em: &lt;&lt;https://thebestpractices.wordpress.com/category/invariantes/&gt;&gt; Acesso em 10 mar 2020 THOMPSON, John. Liskov Substitution Principle. Disponível em: &lt;&lt;https://springframework.guru/principles-of-object-oriented-design/liskov-substitution-principle/&gt;&gt; Acesso em 02 mar. 2020  https://mari-azevedo.medium.com/princ%C3%ADpios-s-o-l-i-d-o-que-s%C3%A3o-e-porque-projetos-devem-utiliz%C3%A1-los-bf496b82b299 </vt:lpstr>
      <vt:lpstr>Agradecemos!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SOLID</dc:title>
  <dc:creator>fernando.oliveira.external</dc:creator>
  <cp:lastModifiedBy>fernando.oliveira.external</cp:lastModifiedBy>
  <cp:revision>8</cp:revision>
  <dcterms:created xsi:type="dcterms:W3CDTF">2022-09-03T20:20:19Z</dcterms:created>
  <dcterms:modified xsi:type="dcterms:W3CDTF">2022-09-07T15:41:34Z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